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70" r:id="rId5"/>
    <p:sldId id="278" r:id="rId6"/>
    <p:sldId id="267" r:id="rId7"/>
    <p:sldId id="258" r:id="rId8"/>
    <p:sldId id="263" r:id="rId9"/>
    <p:sldId id="261" r:id="rId10"/>
    <p:sldId id="262" r:id="rId11"/>
    <p:sldId id="268" r:id="rId12"/>
    <p:sldId id="269" r:id="rId13"/>
    <p:sldId id="272" r:id="rId14"/>
    <p:sldId id="273" r:id="rId15"/>
    <p:sldId id="259" r:id="rId16"/>
    <p:sldId id="279" r:id="rId17"/>
    <p:sldId id="280" r:id="rId18"/>
    <p:sldId id="281" r:id="rId19"/>
    <p:sldId id="260" r:id="rId20"/>
    <p:sldId id="282" r:id="rId21"/>
    <p:sldId id="283" r:id="rId22"/>
    <p:sldId id="274" r:id="rId23"/>
    <p:sldId id="284" r:id="rId24"/>
    <p:sldId id="27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57023-5471-45FB-96D0-33EC48F0F244}" v="9" dt="2018-06-22T10:00:00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élien Claes" userId="f74f274784b3e2de" providerId="LiveId" clId="{6DD57023-5471-45FB-96D0-33EC48F0F244}"/>
    <pc:docChg chg="undo custSel delSld modSld">
      <pc:chgData name="Aurélien Claes" userId="f74f274784b3e2de" providerId="LiveId" clId="{6DD57023-5471-45FB-96D0-33EC48F0F244}" dt="2018-06-22T10:00:00.701" v="8" actId="27636"/>
      <pc:docMkLst>
        <pc:docMk/>
      </pc:docMkLst>
      <pc:sldChg chg="modSp">
        <pc:chgData name="Aurélien Claes" userId="f74f274784b3e2de" providerId="LiveId" clId="{6DD57023-5471-45FB-96D0-33EC48F0F244}" dt="2018-06-22T10:00:00.701" v="8" actId="27636"/>
        <pc:sldMkLst>
          <pc:docMk/>
          <pc:sldMk cId="3040587108" sldId="256"/>
        </pc:sldMkLst>
        <pc:spChg chg="mod">
          <ac:chgData name="Aurélien Claes" userId="f74f274784b3e2de" providerId="LiveId" clId="{6DD57023-5471-45FB-96D0-33EC48F0F244}" dt="2018-06-22T10:00:00.701" v="8" actId="27636"/>
          <ac:spMkLst>
            <pc:docMk/>
            <pc:sldMk cId="3040587108" sldId="256"/>
            <ac:spMk id="2" creationId="{4D5A3E0D-3DE0-E241-806F-4496DBEB7A93}"/>
          </ac:spMkLst>
        </pc:spChg>
      </pc:sldChg>
      <pc:sldChg chg="del">
        <pc:chgData name="Aurélien Claes" userId="f74f274784b3e2de" providerId="LiveId" clId="{6DD57023-5471-45FB-96D0-33EC48F0F244}" dt="2018-06-22T09:59:36.637" v="4" actId="2696"/>
        <pc:sldMkLst>
          <pc:docMk/>
          <pc:sldMk cId="3366982372" sldId="264"/>
        </pc:sldMkLst>
      </pc:sldChg>
      <pc:sldChg chg="del">
        <pc:chgData name="Aurélien Claes" userId="f74f274784b3e2de" providerId="LiveId" clId="{6DD57023-5471-45FB-96D0-33EC48F0F244}" dt="2018-06-22T09:59:38.934" v="6" actId="2696"/>
        <pc:sldMkLst>
          <pc:docMk/>
          <pc:sldMk cId="2929537376" sldId="265"/>
        </pc:sldMkLst>
      </pc:sldChg>
      <pc:sldChg chg="del">
        <pc:chgData name="Aurélien Claes" userId="f74f274784b3e2de" providerId="LiveId" clId="{6DD57023-5471-45FB-96D0-33EC48F0F244}" dt="2018-06-22T09:59:38.137" v="5" actId="2696"/>
        <pc:sldMkLst>
          <pc:docMk/>
          <pc:sldMk cId="4086111521" sldId="266"/>
        </pc:sldMkLst>
      </pc:sldChg>
      <pc:sldChg chg="delSp">
        <pc:chgData name="Aurélien Claes" userId="f74f274784b3e2de" providerId="LiveId" clId="{6DD57023-5471-45FB-96D0-33EC48F0F244}" dt="2018-06-22T09:59:23.062" v="3" actId="478"/>
        <pc:sldMkLst>
          <pc:docMk/>
          <pc:sldMk cId="517241727" sldId="281"/>
        </pc:sldMkLst>
        <pc:picChg chg="del">
          <ac:chgData name="Aurélien Claes" userId="f74f274784b3e2de" providerId="LiveId" clId="{6DD57023-5471-45FB-96D0-33EC48F0F244}" dt="2018-06-22T09:59:23.062" v="3" actId="478"/>
          <ac:picMkLst>
            <pc:docMk/>
            <pc:sldMk cId="517241727" sldId="281"/>
            <ac:picMk id="11" creationId="{78056CE5-0323-DA49-8E7D-88707BD0D6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696E1-51B8-5843-A826-893FB83EA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941004-8FF8-6341-96AD-DC9783EF3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0E0CF2-8DD2-A649-A91E-1CAA54C9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E775F4-469D-5841-B0CD-92BB19E8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488EEF-B93C-354A-B363-C0E61960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33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C4F3F-C4FC-3749-A1FE-F98E60C1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355FFC-4857-0A4D-904D-1A8C0DD4B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1DB4C-78D4-3445-8379-08804978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A35049-56CD-1A45-807F-E6AA2DD0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3DCF81-970A-BC45-BB9F-2F0C0F04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74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9217CB-9AC3-5C47-B05C-A21C759B2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F5B44D-B29D-984D-8C98-D66D82CB0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10AA89-1138-7E41-A087-310E37C5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03A505-0A0A-4247-B7A9-537C442E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3A6ED-9233-4745-83CC-A8A31CB7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3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4A5E2-6C7F-D44A-B140-3C23EB17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F00679-85AC-284B-97AD-D7E06728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F12BE-57B0-B640-8908-FDDC4582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9EFEC0-C820-614C-984C-C8252319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97FA9E-FD75-9944-9CD7-3D4A7490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59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20746-EB12-8644-B3BD-0B5C195A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726890-EED2-6848-A4DE-46D65D6AA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C8FA95-F94D-0649-A444-CFAEC0CA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289C9-3D5A-E44E-B748-758FCF31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C96D3C-18FF-C24E-BF36-0462BF9E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5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50E18-77B7-1743-A0B6-935BFFCE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0B79F1-820C-3743-A979-854766F09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500B19-01F6-904F-8400-58C935FF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B0CC13-8808-D747-92F0-CA2A3479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49E793-28FE-DA44-B08D-CAA130EF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3AF3EC-39A7-B54B-BB07-E0BEEB7C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7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864CB-25BC-7D41-B251-DDE3B430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C1584-71AC-EE49-8965-02C388C1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0DC147-4936-7642-A4C3-6F48971E5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9E0F33-2B0B-2244-9A89-3221E8B6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DC5E46-B05F-1D43-84AB-01134D66D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8C9805-FC9B-7F40-A955-E1BEF201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F0B219-DF48-A04B-8F89-047C31C2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CE70B1-8DCE-A64F-94A9-12F3FC94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3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927EC-58C8-6443-B05E-45C884EB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240949-4362-6B45-87CD-2F6546B3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50427C-81BE-594A-B4B3-EE7E319B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076532-89FB-A54D-B6F6-D0334835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60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74D965-1EE2-CC41-B008-B54B8FEB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87610A-78B0-0C43-AC43-E73F5B40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97F8F9-6C9B-9B41-9A68-07BEEBE3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AA51E-0C34-9242-8ED3-3E3184F7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21CB41-E9F9-8245-991C-E3855370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3E3361-D112-2344-B628-096FE8386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792AE5-7701-8247-8AE6-65E23A76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74783F-7C0E-604D-BF42-A332F345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064EE2-FD9B-1F4E-8249-51DE5859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13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EEB63-18AE-0A40-82CB-4D71F383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3A252F-C846-0D4A-BF96-903DF8FF1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E46ACC-73C6-E242-A0CE-B5053A2C3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A5A91B-7473-1347-8864-F93A5A9D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1D4D50-FCD0-8242-B0FB-EE48D315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9C071B-B35D-B846-A1C2-C64AE0D0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98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C79A68-3BBD-C746-B1AE-2AE3D30B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89C064-3E18-E34D-9A9B-15387B852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A7C93-9BCD-5D4E-B203-5565B4321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3434-7161-7946-BFFE-7B3B2A88BDAD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D063AE-918A-564F-8C70-8C85F7912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10AD6-DBFB-E742-AFED-856F2A479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E773F-184C-0746-A71E-56FD4C1F2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2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232361-D620-5446-85F0-EEF12A71D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5" r="18502"/>
          <a:stretch/>
        </p:blipFill>
        <p:spPr>
          <a:xfrm>
            <a:off x="2787416" y="975"/>
            <a:ext cx="9401433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7CCEF06-9693-3647-99E1-2A1CB3F7F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custGeom>
            <a:avLst/>
            <a:gdLst>
              <a:gd name="connsiteX0" fmla="*/ 1076792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927417 h 6858000"/>
              <a:gd name="connsiteX3" fmla="*/ 12082763 w 12192000"/>
              <a:gd name="connsiteY3" fmla="*/ 823269 h 6858000"/>
              <a:gd name="connsiteX4" fmla="*/ 10841978 w 12192000"/>
              <a:gd name="connsiteY4" fmla="*/ 29200 h 6858000"/>
              <a:gd name="connsiteX5" fmla="*/ 6012882 w 12192000"/>
              <a:gd name="connsiteY5" fmla="*/ 0 h 6858000"/>
              <a:gd name="connsiteX6" fmla="*/ 7504417 w 12192000"/>
              <a:gd name="connsiteY6" fmla="*/ 0 h 6858000"/>
              <a:gd name="connsiteX7" fmla="*/ 7430359 w 12192000"/>
              <a:gd name="connsiteY7" fmla="*/ 29200 h 6858000"/>
              <a:gd name="connsiteX8" fmla="*/ 4753816 w 12192000"/>
              <a:gd name="connsiteY8" fmla="*/ 4067166 h 6858000"/>
              <a:gd name="connsiteX9" fmla="*/ 5754532 w 12192000"/>
              <a:gd name="connsiteY9" fmla="*/ 6854750 h 6858000"/>
              <a:gd name="connsiteX10" fmla="*/ 5757486 w 12192000"/>
              <a:gd name="connsiteY10" fmla="*/ 6858000 h 6858000"/>
              <a:gd name="connsiteX11" fmla="*/ 4830677 w 12192000"/>
              <a:gd name="connsiteY11" fmla="*/ 6858000 h 6858000"/>
              <a:gd name="connsiteX12" fmla="*/ 4745134 w 12192000"/>
              <a:gd name="connsiteY12" fmla="*/ 6724465 h 6858000"/>
              <a:gd name="connsiteX13" fmla="*/ 4004010 w 12192000"/>
              <a:gd name="connsiteY13" fmla="*/ 4067979 h 6858000"/>
              <a:gd name="connsiteX14" fmla="*/ 5866922 w 12192000"/>
              <a:gd name="connsiteY14" fmla="*/ 114788 h 6858000"/>
              <a:gd name="connsiteX15" fmla="*/ 0 w 12192000"/>
              <a:gd name="connsiteY15" fmla="*/ 0 h 6858000"/>
              <a:gd name="connsiteX16" fmla="*/ 4336230 w 12192000"/>
              <a:gd name="connsiteY16" fmla="*/ 0 h 6858000"/>
              <a:gd name="connsiteX17" fmla="*/ 4279837 w 12192000"/>
              <a:gd name="connsiteY17" fmla="*/ 65151 h 6858000"/>
              <a:gd name="connsiteX18" fmla="*/ 2846555 w 12192000"/>
              <a:gd name="connsiteY18" fmla="*/ 4060687 h 6858000"/>
              <a:gd name="connsiteX19" fmla="*/ 3465501 w 12192000"/>
              <a:gd name="connsiteY19" fmla="*/ 6783922 h 6858000"/>
              <a:gd name="connsiteX20" fmla="*/ 3503413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10767920" y="0"/>
                </a:moveTo>
                <a:lnTo>
                  <a:pt x="12192000" y="0"/>
                </a:lnTo>
                <a:lnTo>
                  <a:pt x="12192000" y="927417"/>
                </a:lnTo>
                <a:lnTo>
                  <a:pt x="12082763" y="823269"/>
                </a:lnTo>
                <a:cubicBezTo>
                  <a:pt x="11719580" y="493176"/>
                  <a:pt x="11300738" y="223239"/>
                  <a:pt x="10841978" y="29200"/>
                </a:cubicBezTo>
                <a:close/>
                <a:moveTo>
                  <a:pt x="6012882" y="0"/>
                </a:moveTo>
                <a:lnTo>
                  <a:pt x="7504417" y="0"/>
                </a:lnTo>
                <a:lnTo>
                  <a:pt x="7430359" y="29200"/>
                </a:lnTo>
                <a:cubicBezTo>
                  <a:pt x="5857467" y="694478"/>
                  <a:pt x="4753816" y="2251936"/>
                  <a:pt x="4753816" y="4067166"/>
                </a:cubicBezTo>
                <a:cubicBezTo>
                  <a:pt x="4753816" y="5126051"/>
                  <a:pt x="5129364" y="6097221"/>
                  <a:pt x="5754532" y="6854750"/>
                </a:cubicBezTo>
                <a:lnTo>
                  <a:pt x="5757486" y="6858000"/>
                </a:lnTo>
                <a:lnTo>
                  <a:pt x="4830677" y="6858000"/>
                </a:lnTo>
                <a:lnTo>
                  <a:pt x="4745134" y="6724465"/>
                </a:lnTo>
                <a:cubicBezTo>
                  <a:pt x="4274836" y="5949876"/>
                  <a:pt x="4004010" y="5040579"/>
                  <a:pt x="4004010" y="4067979"/>
                </a:cubicBezTo>
                <a:cubicBezTo>
                  <a:pt x="4004010" y="2476453"/>
                  <a:pt x="4729195" y="1054430"/>
                  <a:pt x="5866922" y="114788"/>
                </a:cubicBezTo>
                <a:close/>
                <a:moveTo>
                  <a:pt x="0" y="0"/>
                </a:moveTo>
                <a:lnTo>
                  <a:pt x="4336230" y="0"/>
                </a:lnTo>
                <a:lnTo>
                  <a:pt x="4279837" y="65151"/>
                </a:lnTo>
                <a:cubicBezTo>
                  <a:pt x="3384436" y="1150943"/>
                  <a:pt x="2846555" y="2542953"/>
                  <a:pt x="2846555" y="4060687"/>
                </a:cubicBezTo>
                <a:cubicBezTo>
                  <a:pt x="2846555" y="5036374"/>
                  <a:pt x="3068843" y="5960103"/>
                  <a:pt x="3465501" y="6783922"/>
                </a:cubicBezTo>
                <a:lnTo>
                  <a:pt x="35034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 95">
            <a:extLst>
              <a:ext uri="{FF2B5EF4-FFF2-40B4-BE49-F238E27FC236}">
                <a16:creationId xmlns:a16="http://schemas.microsoft.com/office/drawing/2014/main" id="{5EFCEEFE-DD72-4E23-A203-092AB1A6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6555" y="-18287"/>
            <a:ext cx="9373908" cy="6920069"/>
          </a:xfrm>
          <a:custGeom>
            <a:avLst/>
            <a:gdLst>
              <a:gd name="connsiteX0" fmla="*/ 9363722 w 9373908"/>
              <a:gd name="connsiteY0" fmla="*/ 0 h 6920069"/>
              <a:gd name="connsiteX1" fmla="*/ 9373908 w 9373908"/>
              <a:gd name="connsiteY1" fmla="*/ 0 h 6920069"/>
              <a:gd name="connsiteX2" fmla="*/ 9373908 w 9373908"/>
              <a:gd name="connsiteY2" fmla="*/ 8011 h 6920069"/>
              <a:gd name="connsiteX3" fmla="*/ 4704244 w 9373908"/>
              <a:gd name="connsiteY3" fmla="*/ 0 h 6920069"/>
              <a:gd name="connsiteX4" fmla="*/ 7874983 w 9373908"/>
              <a:gd name="connsiteY4" fmla="*/ 0 h 6920069"/>
              <a:gd name="connsiteX5" fmla="*/ 7995423 w 9373908"/>
              <a:gd name="connsiteY5" fmla="*/ 47488 h 6920069"/>
              <a:gd name="connsiteX6" fmla="*/ 9236208 w 9373908"/>
              <a:gd name="connsiteY6" fmla="*/ 841557 h 6920069"/>
              <a:gd name="connsiteX7" fmla="*/ 9373908 w 9373908"/>
              <a:gd name="connsiteY7" fmla="*/ 972842 h 6920069"/>
              <a:gd name="connsiteX8" fmla="*/ 9373908 w 9373908"/>
              <a:gd name="connsiteY8" fmla="*/ 6920069 h 6920069"/>
              <a:gd name="connsiteX9" fmla="*/ 2950722 w 9373908"/>
              <a:gd name="connsiteY9" fmla="*/ 6920069 h 6920069"/>
              <a:gd name="connsiteX10" fmla="*/ 2907977 w 9373908"/>
              <a:gd name="connsiteY10" fmla="*/ 6873037 h 6920069"/>
              <a:gd name="connsiteX11" fmla="*/ 1907260 w 9373908"/>
              <a:gd name="connsiteY11" fmla="*/ 4085454 h 6920069"/>
              <a:gd name="connsiteX12" fmla="*/ 4583804 w 9373908"/>
              <a:gd name="connsiteY12" fmla="*/ 47488 h 6920069"/>
              <a:gd name="connsiteX13" fmla="*/ 1505505 w 9373908"/>
              <a:gd name="connsiteY13" fmla="*/ 0 h 6920069"/>
              <a:gd name="connsiteX14" fmla="*/ 3189581 w 9373908"/>
              <a:gd name="connsiteY14" fmla="*/ 0 h 6920069"/>
              <a:gd name="connsiteX15" fmla="*/ 3020368 w 9373908"/>
              <a:gd name="connsiteY15" fmla="*/ 133076 h 6920069"/>
              <a:gd name="connsiteX16" fmla="*/ 1157455 w 9373908"/>
              <a:gd name="connsiteY16" fmla="*/ 4086267 h 6920069"/>
              <a:gd name="connsiteX17" fmla="*/ 1898579 w 9373908"/>
              <a:gd name="connsiteY17" fmla="*/ 6742753 h 6920069"/>
              <a:gd name="connsiteX18" fmla="*/ 2012168 w 9373908"/>
              <a:gd name="connsiteY18" fmla="*/ 6920069 h 6920069"/>
              <a:gd name="connsiteX19" fmla="*/ 679265 w 9373908"/>
              <a:gd name="connsiteY19" fmla="*/ 6920069 h 6920069"/>
              <a:gd name="connsiteX20" fmla="*/ 618946 w 9373908"/>
              <a:gd name="connsiteY20" fmla="*/ 6802210 h 6920069"/>
              <a:gd name="connsiteX21" fmla="*/ 0 w 9373908"/>
              <a:gd name="connsiteY21" fmla="*/ 4078975 h 6920069"/>
              <a:gd name="connsiteX22" fmla="*/ 1433282 w 9373908"/>
              <a:gd name="connsiteY22" fmla="*/ 83440 h 69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73908" h="6920069">
                <a:moveTo>
                  <a:pt x="9363722" y="0"/>
                </a:moveTo>
                <a:lnTo>
                  <a:pt x="9373908" y="0"/>
                </a:lnTo>
                <a:lnTo>
                  <a:pt x="9373908" y="8011"/>
                </a:lnTo>
                <a:close/>
                <a:moveTo>
                  <a:pt x="4704244" y="0"/>
                </a:moveTo>
                <a:lnTo>
                  <a:pt x="7874983" y="0"/>
                </a:lnTo>
                <a:lnTo>
                  <a:pt x="7995423" y="47488"/>
                </a:lnTo>
                <a:cubicBezTo>
                  <a:pt x="8454183" y="241528"/>
                  <a:pt x="8873025" y="511464"/>
                  <a:pt x="9236208" y="841557"/>
                </a:cubicBezTo>
                <a:lnTo>
                  <a:pt x="9373908" y="972842"/>
                </a:lnTo>
                <a:lnTo>
                  <a:pt x="9373908" y="6920069"/>
                </a:lnTo>
                <a:lnTo>
                  <a:pt x="2950722" y="6920069"/>
                </a:lnTo>
                <a:lnTo>
                  <a:pt x="2907977" y="6873037"/>
                </a:lnTo>
                <a:cubicBezTo>
                  <a:pt x="2282808" y="6115509"/>
                  <a:pt x="1907260" y="5144339"/>
                  <a:pt x="1907260" y="4085454"/>
                </a:cubicBezTo>
                <a:cubicBezTo>
                  <a:pt x="1907260" y="2270224"/>
                  <a:pt x="3010912" y="712766"/>
                  <a:pt x="4583804" y="47488"/>
                </a:cubicBezTo>
                <a:close/>
                <a:moveTo>
                  <a:pt x="1505505" y="0"/>
                </a:moveTo>
                <a:lnTo>
                  <a:pt x="3189581" y="0"/>
                </a:lnTo>
                <a:lnTo>
                  <a:pt x="3020368" y="133076"/>
                </a:lnTo>
                <a:cubicBezTo>
                  <a:pt x="1882640" y="1072718"/>
                  <a:pt x="1157455" y="2494741"/>
                  <a:pt x="1157455" y="4086267"/>
                </a:cubicBezTo>
                <a:cubicBezTo>
                  <a:pt x="1157455" y="5058867"/>
                  <a:pt x="1428281" y="5968164"/>
                  <a:pt x="1898579" y="6742753"/>
                </a:cubicBezTo>
                <a:lnTo>
                  <a:pt x="2012168" y="6920069"/>
                </a:lnTo>
                <a:lnTo>
                  <a:pt x="679265" y="6920069"/>
                </a:lnTo>
                <a:lnTo>
                  <a:pt x="618946" y="6802210"/>
                </a:lnTo>
                <a:cubicBezTo>
                  <a:pt x="222288" y="5978391"/>
                  <a:pt x="0" y="5054662"/>
                  <a:pt x="0" y="4078975"/>
                </a:cubicBezTo>
                <a:cubicBezTo>
                  <a:pt x="0" y="2561242"/>
                  <a:pt x="537881" y="1169231"/>
                  <a:pt x="1433282" y="83440"/>
                </a:cubicBezTo>
                <a:close/>
              </a:path>
            </a:pathLst>
          </a:custGeom>
          <a:noFill/>
          <a:ln w="603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A73F40A-89D3-430B-96F3-4FFB3CC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5A3E0D-3DE0-E241-806F-4496DBEB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596" y="2027603"/>
            <a:ext cx="8203635" cy="483039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Syndrome de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l’essuie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glace</a:t>
            </a: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</a:t>
            </a: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Syndrome de la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bandelette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ilio-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tibiale</a:t>
            </a:r>
            <a:b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0587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B91ED3-405B-734C-B1E9-7FEDC565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EE4ABF-DDCA-E141-92F0-8228DAB41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697" y="823163"/>
            <a:ext cx="7562335" cy="60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9E7A09C1-0A05-3745-B700-DA30223B1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53F406-1F3C-834D-82F4-625F98E3E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0" r="11308" b="2"/>
          <a:stretch/>
        </p:blipFill>
        <p:spPr>
          <a:xfrm>
            <a:off x="6088024" y="383059"/>
            <a:ext cx="6058870" cy="3200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D160198-AAB1-E749-99D2-51454120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1748771"/>
            <a:ext cx="3498979" cy="3360458"/>
          </a:xfrm>
        </p:spPr>
        <p:txBody>
          <a:bodyPr>
            <a:normAutofit/>
          </a:bodyPr>
          <a:lstStyle/>
          <a:p>
            <a:pPr algn="ctr"/>
            <a:r>
              <a:rPr lang="fr-FR"/>
              <a:t>Diagnostic clinique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97BEAB-B055-435F-A5DA-5E7EF8F1A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1" y="3676052"/>
            <a:ext cx="4516920" cy="237575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Test de </a:t>
            </a:r>
            <a:r>
              <a:rPr lang="en-US" sz="2400" dirty="0" err="1"/>
              <a:t>Renne</a:t>
            </a:r>
            <a:r>
              <a:rPr lang="en-US" sz="2400" dirty="0"/>
              <a:t> (jogging </a:t>
            </a:r>
            <a:r>
              <a:rPr lang="en-US" sz="2400" dirty="0" err="1"/>
              <a:t>avant</a:t>
            </a:r>
            <a:r>
              <a:rPr lang="en-US" sz="2400" dirty="0"/>
              <a:t> consultation)</a:t>
            </a:r>
          </a:p>
          <a:p>
            <a:endParaRPr lang="en-US" sz="2400" dirty="0"/>
          </a:p>
          <a:p>
            <a:r>
              <a:rPr lang="en-US" sz="2400" dirty="0"/>
              <a:t>Test de Noble</a:t>
            </a:r>
          </a:p>
        </p:txBody>
      </p:sp>
    </p:spTree>
    <p:extLst>
      <p:ext uri="{BB962C8B-B14F-4D97-AF65-F5344CB8AC3E}">
        <p14:creationId xmlns:p14="http://schemas.microsoft.com/office/powerpoint/2010/main" val="410691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44F7E436-082B-5443-A597-B4B9983F7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A2B96AE-501C-7A46-9CF1-6E1BC495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998176"/>
            <a:ext cx="4204137" cy="1526364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Diagnostics différentiels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4A0AF4-BE98-478A-A117-EE6D5F26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2653748"/>
            <a:ext cx="4911048" cy="402534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Lésion</a:t>
            </a:r>
            <a:r>
              <a:rPr lang="en-US" sz="2400" dirty="0"/>
              <a:t> du cartilage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Lésion</a:t>
            </a:r>
            <a:r>
              <a:rPr lang="en-US" sz="2400" dirty="0"/>
              <a:t> </a:t>
            </a:r>
            <a:r>
              <a:rPr lang="en-US" sz="2400" dirty="0" err="1"/>
              <a:t>méniscale</a:t>
            </a:r>
            <a:r>
              <a:rPr lang="en-US" sz="2400" dirty="0"/>
              <a:t> </a:t>
            </a:r>
            <a:r>
              <a:rPr lang="en-US" sz="2400" dirty="0" err="1"/>
              <a:t>externe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Tendinopathie</a:t>
            </a:r>
            <a:r>
              <a:rPr lang="en-US" sz="2400" dirty="0"/>
              <a:t> (muscle biceps femoral, </a:t>
            </a:r>
            <a:r>
              <a:rPr lang="en-US" sz="2400" dirty="0" err="1"/>
              <a:t>poplité</a:t>
            </a:r>
            <a:r>
              <a:rPr lang="en-US" sz="24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Fracture de fatigue du plateau tibial </a:t>
            </a:r>
            <a:r>
              <a:rPr lang="en-US" sz="2400" dirty="0" err="1"/>
              <a:t>externe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631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8D680CC-5E3A-E14C-AC0D-C21EA7597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228C8621-B6E0-8A41-A979-16E9CE59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/>
              <a:t>Confirmation </a:t>
            </a:r>
            <a:r>
              <a:rPr lang="en-US" sz="4000" err="1"/>
              <a:t>diagnostique</a:t>
            </a:r>
            <a:r>
              <a:rPr lang="en-US" sz="4000"/>
              <a:t>:</a:t>
            </a:r>
            <a:br>
              <a:rPr lang="en-US" sz="4000"/>
            </a:br>
            <a:br>
              <a:rPr lang="en-US" sz="4000"/>
            </a:br>
            <a:r>
              <a:rPr lang="en-US" sz="4000" err="1"/>
              <a:t>Echographie</a:t>
            </a:r>
            <a:endParaRPr lang="en-US" sz="40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AE9905-74FC-B648-AC37-0A718DC3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7458"/>
            <a:ext cx="7414068" cy="55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1DBF226-8672-504D-8560-D9C495ABCF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CAD5EF5-F0B7-D142-9094-FC83D0BE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err="1"/>
              <a:t>Mise</a:t>
            </a:r>
            <a:r>
              <a:rPr lang="en-US" sz="4800"/>
              <a:t> au point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ED7F71-1320-0645-875F-3C786703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err="1"/>
              <a:t>Radiographie</a:t>
            </a:r>
            <a:r>
              <a:rPr lang="en-US" sz="3200"/>
              <a:t> standard </a:t>
            </a:r>
          </a:p>
          <a:p>
            <a:pPr marL="0" indent="0">
              <a:buNone/>
            </a:pPr>
            <a:r>
              <a:rPr lang="en-US" sz="3200"/>
              <a:t>(+ </a:t>
            </a:r>
            <a:r>
              <a:rPr lang="en-US" sz="3200" err="1"/>
              <a:t>goniométrie</a:t>
            </a:r>
            <a:r>
              <a:rPr lang="en-US" sz="3200"/>
              <a:t>)</a:t>
            </a:r>
          </a:p>
          <a:p>
            <a:pPr marL="0" indent="0">
              <a:buNone/>
            </a:pPr>
            <a:endParaRPr lang="en-US" sz="3200"/>
          </a:p>
          <a:p>
            <a:r>
              <a:rPr lang="en-US" sz="3200"/>
              <a:t>IRM (recherche des lesions </a:t>
            </a:r>
            <a:r>
              <a:rPr lang="en-US" sz="3200" err="1"/>
              <a:t>associées</a:t>
            </a:r>
            <a:r>
              <a:rPr lang="en-US" sz="3200"/>
              <a:t>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EE83EA-2651-9E42-A372-D921B3C99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33" y="10"/>
            <a:ext cx="5813796" cy="33445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B49298-E7DB-2443-BF40-3A60AA023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430" y="3027405"/>
            <a:ext cx="4374106" cy="38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0AFFF151-CA22-FB43-85A8-7B1D78118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69C72C6-849D-F64C-8E4B-CA26995C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Traitement médical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93FA9B-1D0F-457C-97C4-00FB1F5A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3440427"/>
          </a:xfrm>
        </p:spPr>
        <p:txBody>
          <a:bodyPr anchor="ctr">
            <a:noAutofit/>
          </a:bodyPr>
          <a:lstStyle/>
          <a:p>
            <a:r>
              <a:rPr lang="en-US" dirty="0"/>
              <a:t>Repos </a:t>
            </a:r>
            <a:r>
              <a:rPr lang="en-US" dirty="0" err="1"/>
              <a:t>sportif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(+/- 3 </a:t>
            </a:r>
            <a:r>
              <a:rPr lang="en-US" dirty="0" err="1"/>
              <a:t>semaines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Cryothérapie</a:t>
            </a:r>
            <a:endParaRPr lang="en-US" dirty="0"/>
          </a:p>
          <a:p>
            <a:endParaRPr lang="en-US" dirty="0"/>
          </a:p>
          <a:p>
            <a:r>
              <a:rPr lang="en-US" dirty="0"/>
              <a:t>Anti-</a:t>
            </a:r>
            <a:r>
              <a:rPr lang="en-US" dirty="0" err="1"/>
              <a:t>douleurs</a:t>
            </a:r>
            <a:r>
              <a:rPr lang="en-US" dirty="0"/>
              <a:t>, AINS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E118E7-0948-DC40-A04B-540430179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834" y="399204"/>
            <a:ext cx="2857500" cy="2857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3798F26-B8EE-A04E-833E-005DA191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139" y="3256704"/>
            <a:ext cx="2857500" cy="2857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672945-0564-2E46-89A1-5F1566D75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585" y="325670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3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3FD3DE36-F872-5443-9835-810FD089B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1F2B181D-54D1-D54B-8D3D-A512C179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Traitement médical: Kinésithérapie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723413-5602-4C6A-A500-0B3EE043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dirty="0" err="1"/>
              <a:t>Physiothérapie</a:t>
            </a:r>
            <a:endParaRPr lang="en-US" dirty="0"/>
          </a:p>
          <a:p>
            <a:endParaRPr lang="en-US" dirty="0"/>
          </a:p>
          <a:p>
            <a:r>
              <a:rPr lang="en-US" dirty="0"/>
              <a:t>MTP, (</a:t>
            </a:r>
            <a:r>
              <a:rPr lang="en-US" dirty="0" err="1"/>
              <a:t>ondes</a:t>
            </a:r>
            <a:r>
              <a:rPr lang="en-US" dirty="0"/>
              <a:t> de choc)</a:t>
            </a:r>
          </a:p>
          <a:p>
            <a:endParaRPr lang="en-US" dirty="0"/>
          </a:p>
          <a:p>
            <a:r>
              <a:rPr lang="en-US" b="1" dirty="0"/>
              <a:t>Stretching global !!!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4AA717-AA41-C743-9082-F17D7D03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35" y="2683487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5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EE9B4891-DE80-384E-B2C2-8EFFA93A8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F68CBF4-8F10-A149-912B-77F00ABF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3600"/>
              <a:t>Traitement médical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2F9F94-1D1D-4424-B446-D3B6E309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b="1" dirty="0"/>
              <a:t>Infiltrations</a:t>
            </a:r>
            <a:r>
              <a:rPr lang="en-US" dirty="0"/>
              <a:t> de </a:t>
            </a:r>
            <a:r>
              <a:rPr lang="en-US" dirty="0" err="1"/>
              <a:t>corticoides</a:t>
            </a:r>
            <a:r>
              <a:rPr lang="en-US" dirty="0"/>
              <a:t> (2 à 3)</a:t>
            </a:r>
          </a:p>
          <a:p>
            <a:pPr marL="0" indent="0">
              <a:buNone/>
            </a:pPr>
            <a:r>
              <a:rPr lang="en-US" dirty="0"/>
              <a:t>(+/- sous </a:t>
            </a:r>
            <a:r>
              <a:rPr lang="en-US" dirty="0" err="1"/>
              <a:t>échographie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Toxine</a:t>
            </a:r>
            <a:r>
              <a:rPr lang="en-US" dirty="0"/>
              <a:t> </a:t>
            </a:r>
            <a:r>
              <a:rPr lang="en-US" dirty="0" err="1"/>
              <a:t>botulique</a:t>
            </a:r>
            <a:r>
              <a:rPr lang="en-US" dirty="0"/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7A67C8-AA77-8B44-B831-0002E22D8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20" y="-66371"/>
            <a:ext cx="4592169" cy="69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4E703E07-FF58-5D49-A923-43A80425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44CC1D3-E559-624C-AC8E-46C5E92F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3600"/>
              <a:t>Traitement médical: prévention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E2038D-F55F-405B-9065-0015C383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37139"/>
            <a:ext cx="6017172" cy="3520860"/>
          </a:xfrm>
        </p:spPr>
        <p:txBody>
          <a:bodyPr anchor="ctr">
            <a:normAutofit/>
          </a:bodyPr>
          <a:lstStyle/>
          <a:p>
            <a:r>
              <a:rPr lang="en-US" sz="2400" b="1" dirty="0" err="1"/>
              <a:t>Semelles</a:t>
            </a:r>
            <a:r>
              <a:rPr lang="en-US" sz="2400" b="1" dirty="0"/>
              <a:t> </a:t>
            </a:r>
            <a:r>
              <a:rPr lang="en-US" sz="2400" b="1" dirty="0" err="1"/>
              <a:t>orthopédiques</a:t>
            </a:r>
            <a:r>
              <a:rPr lang="en-US" sz="2400" b="1" dirty="0"/>
              <a:t>, </a:t>
            </a:r>
            <a:r>
              <a:rPr lang="en-US" sz="2400" b="1" dirty="0" err="1"/>
              <a:t>changement</a:t>
            </a:r>
            <a:r>
              <a:rPr lang="en-US" sz="2400" b="1" dirty="0"/>
              <a:t> de chaussures</a:t>
            </a:r>
          </a:p>
          <a:p>
            <a:endParaRPr lang="en-US" sz="2400" b="1" dirty="0"/>
          </a:p>
          <a:p>
            <a:r>
              <a:rPr lang="en-US" sz="2400" dirty="0"/>
              <a:t>Reprise progressive sur terrain </a:t>
            </a:r>
            <a:r>
              <a:rPr lang="en-US" sz="2400" dirty="0" err="1"/>
              <a:t>souple</a:t>
            </a:r>
            <a:r>
              <a:rPr lang="en-US" sz="2400" dirty="0"/>
              <a:t> et plat</a:t>
            </a:r>
          </a:p>
          <a:p>
            <a:endParaRPr lang="en-US" sz="2400" dirty="0"/>
          </a:p>
          <a:p>
            <a:r>
              <a:rPr lang="en-US" sz="2400" dirty="0"/>
              <a:t>Modification de </a:t>
            </a:r>
            <a:r>
              <a:rPr lang="en-US" sz="2400" dirty="0" err="1"/>
              <a:t>l’entrainement</a:t>
            </a:r>
            <a:r>
              <a:rPr lang="en-US" sz="2400" dirty="0"/>
              <a:t> (</a:t>
            </a:r>
            <a:r>
              <a:rPr lang="en-US" sz="2400" dirty="0" err="1"/>
              <a:t>régularité</a:t>
            </a:r>
            <a:r>
              <a:rPr lang="en-US" sz="2400" dirty="0"/>
              <a:t>, </a:t>
            </a:r>
            <a:r>
              <a:rPr lang="en-US" sz="2400" dirty="0" err="1"/>
              <a:t>progressivité</a:t>
            </a:r>
            <a:r>
              <a:rPr lang="en-US" sz="2400" dirty="0"/>
              <a:t>, </a:t>
            </a:r>
            <a:r>
              <a:rPr lang="en-US" sz="2400" dirty="0" err="1"/>
              <a:t>moins</a:t>
            </a:r>
            <a:r>
              <a:rPr lang="en-US" sz="2400" dirty="0"/>
              <a:t> de </a:t>
            </a:r>
            <a:r>
              <a:rPr lang="en-US" sz="2400" dirty="0" err="1"/>
              <a:t>dénivellé</a:t>
            </a:r>
            <a:r>
              <a:rPr lang="en-US" sz="2400" dirty="0"/>
              <a:t>, </a:t>
            </a:r>
            <a:r>
              <a:rPr lang="en-US" sz="2400" b="1" dirty="0"/>
              <a:t>stretching</a:t>
            </a:r>
            <a:r>
              <a:rPr lang="en-US" sz="2400" dirty="0"/>
              <a:t>, </a:t>
            </a:r>
            <a:r>
              <a:rPr lang="en-US" sz="2400" dirty="0" err="1"/>
              <a:t>entrainement</a:t>
            </a:r>
            <a:r>
              <a:rPr lang="en-US" sz="2400" dirty="0"/>
              <a:t> </a:t>
            </a:r>
            <a:r>
              <a:rPr lang="en-US" sz="2400" dirty="0" err="1"/>
              <a:t>croisé</a:t>
            </a:r>
            <a:r>
              <a:rPr lang="en-US" sz="2400" dirty="0"/>
              <a:t>!!! (Triathlon)</a:t>
            </a:r>
          </a:p>
          <a:p>
            <a:endParaRPr lang="en-US" sz="1800" b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724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D2790FBF-84BB-E54E-970E-DD869A3DE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067E509-313B-6848-83FA-6C3AC141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3600"/>
              <a:t>Traitement chirurgical: indication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A2BA00-267C-44C9-A8A5-F553BD3C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dirty="0"/>
              <a:t>Si </a:t>
            </a:r>
            <a:r>
              <a:rPr lang="en-US" dirty="0" err="1"/>
              <a:t>échec</a:t>
            </a:r>
            <a:r>
              <a:rPr lang="en-US" dirty="0"/>
              <a:t> du </a:t>
            </a:r>
            <a:r>
              <a:rPr lang="en-US" dirty="0" err="1"/>
              <a:t>traitement</a:t>
            </a:r>
            <a:r>
              <a:rPr lang="en-US" dirty="0"/>
              <a:t> </a:t>
            </a:r>
            <a:r>
              <a:rPr lang="en-US" dirty="0" err="1"/>
              <a:t>médical</a:t>
            </a:r>
            <a:r>
              <a:rPr lang="en-US" dirty="0"/>
              <a:t> après 6 </a:t>
            </a:r>
            <a:r>
              <a:rPr lang="en-US" dirty="0" err="1"/>
              <a:t>mois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5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90B4473D-B68E-3945-87FC-9CE496AFD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00821F-7247-B447-AE74-91747F37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rgbClr val="FFFFFF"/>
                </a:solidFill>
              </a:rPr>
              <a:t>PLAN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F7202C-92E4-4853-9910-F8920308B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Anatomie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Présentation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clinique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Origine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Physiopathologie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Diagnostic</a:t>
            </a:r>
          </a:p>
          <a:p>
            <a:r>
              <a:rPr lang="en-US" dirty="0">
                <a:solidFill>
                  <a:srgbClr val="FFFFFF"/>
                </a:solidFill>
              </a:rPr>
              <a:t>Diagnostics </a:t>
            </a:r>
            <a:r>
              <a:rPr lang="en-US" dirty="0" err="1">
                <a:solidFill>
                  <a:srgbClr val="FFFFFF"/>
                </a:solidFill>
              </a:rPr>
              <a:t>différentiels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Bilan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Traitement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F10AF6-A124-7240-9913-850432C63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84" y="1825624"/>
            <a:ext cx="7511122" cy="42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43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AE7D4179-2382-8240-ACC0-3D4DFDD1B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5FED9E1E-6761-5F47-BA27-3D709EC0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421300"/>
            <a:ext cx="4204137" cy="81500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Traitement chirurgical: techniques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D3EB06-4665-4C8F-99DD-AD4EC1A3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20862"/>
            <a:ext cx="4893276" cy="3317698"/>
          </a:xfrm>
        </p:spPr>
        <p:txBody>
          <a:bodyPr anchor="ctr">
            <a:noAutofit/>
          </a:bodyPr>
          <a:lstStyle/>
          <a:p>
            <a:r>
              <a:rPr lang="en-US" sz="2400" dirty="0" err="1"/>
              <a:t>Rugination</a:t>
            </a:r>
            <a:r>
              <a:rPr lang="en-US" sz="2400" dirty="0"/>
              <a:t> de la </a:t>
            </a:r>
            <a:r>
              <a:rPr lang="en-US" sz="2400" dirty="0" err="1"/>
              <a:t>saillie</a:t>
            </a:r>
            <a:r>
              <a:rPr lang="en-US" sz="2400" dirty="0"/>
              <a:t> </a:t>
            </a:r>
            <a:r>
              <a:rPr lang="en-US" sz="2400" dirty="0" err="1"/>
              <a:t>condylienne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Bursectomie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Plastie</a:t>
            </a:r>
            <a:r>
              <a:rPr lang="en-US" sz="2400" dirty="0"/>
              <a:t> </a:t>
            </a:r>
            <a:r>
              <a:rPr lang="en-US" sz="2400" dirty="0" err="1"/>
              <a:t>d’allongement</a:t>
            </a:r>
            <a:r>
              <a:rPr lang="en-US" sz="2400" dirty="0"/>
              <a:t> par section </a:t>
            </a:r>
            <a:r>
              <a:rPr lang="en-US" sz="2400" dirty="0" err="1"/>
              <a:t>partielle</a:t>
            </a:r>
            <a:r>
              <a:rPr lang="en-US" sz="2400" dirty="0"/>
              <a:t> de la </a:t>
            </a:r>
            <a:r>
              <a:rPr lang="en-US" sz="2400" dirty="0" err="1"/>
              <a:t>bandelette</a:t>
            </a:r>
            <a:r>
              <a:rPr lang="en-US" sz="2400" dirty="0"/>
              <a:t> </a:t>
            </a:r>
            <a:r>
              <a:rPr lang="en-US" sz="2400" dirty="0" err="1"/>
              <a:t>iliotibiale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Possibilité</a:t>
            </a:r>
            <a:r>
              <a:rPr lang="en-US" sz="2400" dirty="0"/>
              <a:t> de </a:t>
            </a:r>
            <a:r>
              <a:rPr lang="en-US" sz="2400" dirty="0" err="1"/>
              <a:t>voie</a:t>
            </a:r>
            <a:r>
              <a:rPr lang="en-US" sz="2400" dirty="0"/>
              <a:t> </a:t>
            </a:r>
            <a:r>
              <a:rPr lang="en-US" sz="2400" dirty="0" err="1"/>
              <a:t>arthroscopique</a:t>
            </a:r>
            <a:r>
              <a:rPr lang="en-US" sz="2400" dirty="0"/>
              <a:t> (</a:t>
            </a:r>
            <a:r>
              <a:rPr lang="en-US" sz="2400" dirty="0" err="1"/>
              <a:t>lésions</a:t>
            </a:r>
            <a:r>
              <a:rPr lang="en-US" sz="2400" dirty="0"/>
              <a:t> </a:t>
            </a:r>
            <a:r>
              <a:rPr lang="en-US" sz="2400" dirty="0" err="1"/>
              <a:t>associées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96DB48D-3288-544D-B4F7-28C1A6A28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774" y="10"/>
            <a:ext cx="3469954" cy="25853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DAA0068-B42B-3E4B-A61F-4DB7EA94A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594" y="2585327"/>
            <a:ext cx="5790315" cy="42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F644BE60-F0C7-FA43-80A2-CF689A398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287686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1199C45-9A97-734D-A18D-7C21F5B3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/>
              <a:t>Traitement chirurgical: suivi post opératoire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73208F-CDD2-492D-A45A-B97447CCC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3417571"/>
            <a:ext cx="4931596" cy="3728101"/>
          </a:xfrm>
        </p:spPr>
        <p:txBody>
          <a:bodyPr anchor="ctr">
            <a:normAutofit lnSpcReduction="10000"/>
          </a:bodyPr>
          <a:lstStyle/>
          <a:p>
            <a:r>
              <a:rPr lang="en-US" dirty="0" err="1"/>
              <a:t>Chirurgie</a:t>
            </a:r>
            <a:r>
              <a:rPr lang="en-US" dirty="0"/>
              <a:t> “one day”</a:t>
            </a:r>
          </a:p>
          <a:p>
            <a:endParaRPr lang="en-US" dirty="0"/>
          </a:p>
          <a:p>
            <a:r>
              <a:rPr lang="en-US" dirty="0"/>
              <a:t>Pas </a:t>
            </a:r>
            <a:r>
              <a:rPr lang="en-US" dirty="0" err="1"/>
              <a:t>d’immobilisation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Kinésithérapie</a:t>
            </a:r>
            <a:r>
              <a:rPr lang="en-US" dirty="0"/>
              <a:t> post </a:t>
            </a:r>
            <a:r>
              <a:rPr lang="en-US" dirty="0" err="1"/>
              <a:t>opératoire</a:t>
            </a:r>
            <a:endParaRPr lang="en-US" dirty="0"/>
          </a:p>
          <a:p>
            <a:endParaRPr lang="en-US" dirty="0"/>
          </a:p>
          <a:p>
            <a:r>
              <a:rPr lang="en-US" dirty="0"/>
              <a:t>Reprise 8 </a:t>
            </a:r>
            <a:r>
              <a:rPr lang="en-US" dirty="0" err="1"/>
              <a:t>semaines</a:t>
            </a:r>
            <a:r>
              <a:rPr lang="en-US" dirty="0"/>
              <a:t> après </a:t>
            </a:r>
            <a:r>
              <a:rPr lang="en-US" dirty="0" err="1"/>
              <a:t>chirurgie</a:t>
            </a:r>
            <a:endParaRPr lang="en-US" dirty="0"/>
          </a:p>
          <a:p>
            <a:endParaRPr lang="en-US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A70842-4CC6-5940-A014-0A19FC837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269" y="1426238"/>
            <a:ext cx="5695879" cy="478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19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691849-BAD6-7744-986F-FDAE9A2A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2B768E4-6898-6F44-A782-C7EB4A826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92" y="2298357"/>
            <a:ext cx="12201697" cy="339810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E0B82692-D56E-AE42-A947-5B724C1A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3323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Traitement chirurgical: bons résultats</a:t>
            </a:r>
          </a:p>
        </p:txBody>
      </p:sp>
    </p:spTree>
    <p:extLst>
      <p:ext uri="{BB962C8B-B14F-4D97-AF65-F5344CB8AC3E}">
        <p14:creationId xmlns:p14="http://schemas.microsoft.com/office/powerpoint/2010/main" val="157352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6481B9B6-52C8-C94E-BB29-F52D99BC8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9076" r="2" b="11568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DF5275-BAA1-C844-B794-A0BCFBF9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86" r="-2" b="24740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0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B74E55-0F13-7341-B539-F80B45A9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err="1">
                <a:solidFill>
                  <a:schemeClr val="bg1"/>
                </a:solidFill>
              </a:rPr>
              <a:t>Take</a:t>
            </a:r>
            <a:r>
              <a:rPr lang="fr-FR">
                <a:solidFill>
                  <a:schemeClr val="bg1"/>
                </a:solidFill>
              </a:rPr>
              <a:t> home message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89D837-EEBC-453D-96CD-092B28809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641"/>
            <a:ext cx="5097779" cy="5166359"/>
          </a:xfrm>
        </p:spPr>
        <p:txBody>
          <a:bodyPr anchor="t">
            <a:noAutofit/>
          </a:bodyPr>
          <a:lstStyle/>
          <a:p>
            <a:r>
              <a:rPr lang="en-US" dirty="0"/>
              <a:t>Course </a:t>
            </a:r>
            <a:r>
              <a:rPr lang="en-US" dirty="0" err="1"/>
              <a:t>à</a:t>
            </a:r>
            <a:r>
              <a:rPr lang="en-US" dirty="0"/>
              <a:t> pied +++, </a:t>
            </a:r>
            <a:r>
              <a:rPr lang="en-US" dirty="0" err="1"/>
              <a:t>Cyclisme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Pathologie</a:t>
            </a:r>
            <a:r>
              <a:rPr lang="en-US" dirty="0"/>
              <a:t> de surcharge // </a:t>
            </a:r>
            <a:r>
              <a:rPr lang="en-US" dirty="0" err="1"/>
              <a:t>Technopathie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Traitement</a:t>
            </a:r>
            <a:r>
              <a:rPr lang="en-US" dirty="0"/>
              <a:t> </a:t>
            </a:r>
            <a:r>
              <a:rPr lang="en-US" dirty="0" err="1"/>
              <a:t>médical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Prévention</a:t>
            </a:r>
            <a:r>
              <a:rPr lang="en-US" dirty="0"/>
              <a:t>: </a:t>
            </a:r>
            <a:r>
              <a:rPr lang="en-US" dirty="0" err="1"/>
              <a:t>entrainement</a:t>
            </a:r>
            <a:r>
              <a:rPr lang="en-US" dirty="0"/>
              <a:t> et </a:t>
            </a:r>
            <a:r>
              <a:rPr lang="en-US" b="1" dirty="0"/>
              <a:t>stretching</a:t>
            </a:r>
            <a:r>
              <a:rPr lang="en-US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27974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3D5410-F478-C041-AED8-016F717C6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255FFC9-B0D9-244E-A20F-E042ED711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9114"/>
            <a:ext cx="9144000" cy="3083765"/>
          </a:xfrm>
        </p:spPr>
        <p:txBody>
          <a:bodyPr>
            <a:normAutofit/>
          </a:bodyPr>
          <a:lstStyle/>
          <a:p>
            <a:pPr algn="l"/>
            <a:br>
              <a:rPr lang="fr-FR" sz="900" dirty="0">
                <a:solidFill>
                  <a:srgbClr val="FFFFFF"/>
                </a:solidFill>
              </a:rPr>
            </a:br>
            <a:br>
              <a:rPr lang="fr-FR" sz="1000" dirty="0">
                <a:solidFill>
                  <a:srgbClr val="FFFFFF"/>
                </a:solidFill>
              </a:rPr>
            </a:br>
            <a:r>
              <a:rPr lang="fr-FR" sz="1200" dirty="0">
                <a:solidFill>
                  <a:srgbClr val="FFFFFF"/>
                </a:solidFill>
              </a:rPr>
              <a:t>Pr </a:t>
            </a:r>
            <a:r>
              <a:rPr lang="fr-FR" sz="1200" dirty="0" err="1">
                <a:solidFill>
                  <a:srgbClr val="FFFFFF"/>
                </a:solidFill>
              </a:rPr>
              <a:t>Kaux</a:t>
            </a:r>
            <a:r>
              <a:rPr lang="fr-FR" sz="1200" dirty="0">
                <a:solidFill>
                  <a:srgbClr val="FFFFFF"/>
                </a:solidFill>
              </a:rPr>
              <a:t> J.-F., Certificat </a:t>
            </a:r>
            <a:r>
              <a:rPr lang="fr-FR" sz="1200" dirty="0" err="1">
                <a:solidFill>
                  <a:srgbClr val="FFFFFF"/>
                </a:solidFill>
              </a:rPr>
              <a:t>interuniveritaire</a:t>
            </a:r>
            <a:r>
              <a:rPr lang="fr-FR" sz="1200" dirty="0">
                <a:solidFill>
                  <a:srgbClr val="FFFFFF"/>
                </a:solidFill>
              </a:rPr>
              <a:t> en médecin du sport. UCL-</a:t>
            </a:r>
            <a:r>
              <a:rPr lang="fr-FR" sz="1200" dirty="0" err="1">
                <a:solidFill>
                  <a:srgbClr val="FFFFFF"/>
                </a:solidFill>
              </a:rPr>
              <a:t>Ulg</a:t>
            </a:r>
            <a:r>
              <a:rPr lang="fr-FR" sz="1200" dirty="0">
                <a:solidFill>
                  <a:srgbClr val="FFFFFF"/>
                </a:solidFill>
              </a:rPr>
              <a:t>, 2014-2015</a:t>
            </a:r>
            <a:br>
              <a:rPr lang="fr-FR" sz="1200" dirty="0">
                <a:solidFill>
                  <a:srgbClr val="FFFFFF"/>
                </a:solidFill>
              </a:rPr>
            </a:br>
            <a:br>
              <a:rPr lang="fr-FR" sz="1200" dirty="0">
                <a:solidFill>
                  <a:srgbClr val="FFFFFF"/>
                </a:solidFill>
              </a:rPr>
            </a:br>
            <a:r>
              <a:rPr lang="fr-FR" sz="1200" dirty="0" err="1">
                <a:solidFill>
                  <a:srgbClr val="FFFFFF"/>
                </a:solidFill>
              </a:rPr>
              <a:t>Chanussot</a:t>
            </a:r>
            <a:r>
              <a:rPr lang="fr-FR" sz="1200" dirty="0">
                <a:solidFill>
                  <a:srgbClr val="FFFFFF"/>
                </a:solidFill>
              </a:rPr>
              <a:t> J.-C., </a:t>
            </a:r>
            <a:r>
              <a:rPr lang="fr-FR" sz="1200" dirty="0" err="1">
                <a:solidFill>
                  <a:srgbClr val="FFFFFF"/>
                </a:solidFill>
              </a:rPr>
              <a:t>Danowski</a:t>
            </a:r>
            <a:r>
              <a:rPr lang="fr-FR" sz="1200" dirty="0">
                <a:solidFill>
                  <a:srgbClr val="FFFFFF"/>
                </a:solidFill>
              </a:rPr>
              <a:t> R.-G. Traumatologie du sport 8</a:t>
            </a:r>
            <a:r>
              <a:rPr lang="fr-FR" sz="1200" baseline="30000" dirty="0">
                <a:solidFill>
                  <a:srgbClr val="FFFFFF"/>
                </a:solidFill>
              </a:rPr>
              <a:t>ème</a:t>
            </a:r>
            <a:r>
              <a:rPr lang="fr-FR" sz="1200" dirty="0">
                <a:solidFill>
                  <a:srgbClr val="FFFFFF"/>
                </a:solidFill>
              </a:rPr>
              <a:t> édition 2012 326-329</a:t>
            </a:r>
            <a:br>
              <a:rPr lang="fr-FR" sz="1200" dirty="0">
                <a:solidFill>
                  <a:srgbClr val="FFFFFF"/>
                </a:solidFill>
              </a:rPr>
            </a:br>
            <a:br>
              <a:rPr lang="fr-FR" sz="1200" dirty="0">
                <a:solidFill>
                  <a:srgbClr val="FFFFFF"/>
                </a:solidFill>
              </a:rPr>
            </a:br>
            <a:r>
              <a:rPr lang="fr-FR" sz="1200" dirty="0" err="1">
                <a:solidFill>
                  <a:srgbClr val="FFFFFF"/>
                </a:solidFill>
              </a:rPr>
              <a:t>Neyret</a:t>
            </a:r>
            <a:r>
              <a:rPr lang="fr-FR" sz="1200" dirty="0">
                <a:solidFill>
                  <a:srgbClr val="FFFFFF"/>
                </a:solidFill>
              </a:rPr>
              <a:t> P., </a:t>
            </a:r>
            <a:r>
              <a:rPr lang="fr-FR" sz="1200" dirty="0" err="1">
                <a:solidFill>
                  <a:srgbClr val="FFFFFF"/>
                </a:solidFill>
              </a:rPr>
              <a:t>Demey</a:t>
            </a:r>
            <a:r>
              <a:rPr lang="fr-FR" sz="1200" dirty="0">
                <a:solidFill>
                  <a:srgbClr val="FFFFFF"/>
                </a:solidFill>
              </a:rPr>
              <a:t> G., </a:t>
            </a:r>
            <a:r>
              <a:rPr lang="fr-FR" sz="1200" dirty="0" err="1">
                <a:solidFill>
                  <a:srgbClr val="FFFFFF"/>
                </a:solidFill>
              </a:rPr>
              <a:t>Servien</a:t>
            </a:r>
            <a:r>
              <a:rPr lang="fr-FR" sz="1200" dirty="0">
                <a:solidFill>
                  <a:srgbClr val="FFFFFF"/>
                </a:solidFill>
              </a:rPr>
              <a:t> E., </a:t>
            </a:r>
            <a:r>
              <a:rPr lang="fr-FR" sz="1200" dirty="0" err="1">
                <a:solidFill>
                  <a:srgbClr val="FFFFFF"/>
                </a:solidFill>
              </a:rPr>
              <a:t>Lustig</a:t>
            </a:r>
            <a:r>
              <a:rPr lang="fr-FR" sz="1200" dirty="0">
                <a:solidFill>
                  <a:srgbClr val="FFFFFF"/>
                </a:solidFill>
              </a:rPr>
              <a:t> S. Traité de chirurgie du genou 2012; 126-127</a:t>
            </a:r>
            <a:br>
              <a:rPr lang="fr-FR" sz="1200" dirty="0">
                <a:solidFill>
                  <a:srgbClr val="FFFFFF"/>
                </a:solidFill>
              </a:rPr>
            </a:br>
            <a:br>
              <a:rPr lang="fr-FR" sz="1200" dirty="0">
                <a:solidFill>
                  <a:srgbClr val="FFFFFF"/>
                </a:solidFill>
              </a:rPr>
            </a:br>
            <a:r>
              <a:rPr lang="fr-FR" sz="1200" dirty="0" err="1">
                <a:solidFill>
                  <a:srgbClr val="FFFFFF"/>
                </a:solidFill>
              </a:rPr>
              <a:t>Mezzadri</a:t>
            </a:r>
            <a:r>
              <a:rPr lang="fr-FR" sz="1200" dirty="0">
                <a:solidFill>
                  <a:srgbClr val="FFFFFF"/>
                </a:solidFill>
              </a:rPr>
              <a:t> G., </a:t>
            </a:r>
            <a:r>
              <a:rPr lang="fr-FR" sz="1200" dirty="0" err="1">
                <a:solidFill>
                  <a:srgbClr val="FFFFFF"/>
                </a:solidFill>
              </a:rPr>
              <a:t>Servien</a:t>
            </a:r>
            <a:r>
              <a:rPr lang="fr-FR" sz="1200" dirty="0">
                <a:solidFill>
                  <a:srgbClr val="FFFFFF"/>
                </a:solidFill>
              </a:rPr>
              <a:t> E., </a:t>
            </a:r>
            <a:r>
              <a:rPr lang="fr-FR" sz="1200" dirty="0" err="1">
                <a:solidFill>
                  <a:srgbClr val="FFFFFF"/>
                </a:solidFill>
              </a:rPr>
              <a:t>Lustig</a:t>
            </a:r>
            <a:r>
              <a:rPr lang="fr-FR" sz="1200" dirty="0">
                <a:solidFill>
                  <a:srgbClr val="FFFFFF"/>
                </a:solidFill>
              </a:rPr>
              <a:t> S., </a:t>
            </a:r>
            <a:r>
              <a:rPr lang="fr-FR" sz="1200" dirty="0" err="1">
                <a:solidFill>
                  <a:srgbClr val="FFFFFF"/>
                </a:solidFill>
              </a:rPr>
              <a:t>Neyret</a:t>
            </a:r>
            <a:r>
              <a:rPr lang="fr-FR" sz="1200" dirty="0">
                <a:solidFill>
                  <a:srgbClr val="FFFFFF"/>
                </a:solidFill>
              </a:rPr>
              <a:t> P. Intérêt de l’arthroscopie du genou dans le traitement du syndrome de la bandelette </a:t>
            </a:r>
            <a:r>
              <a:rPr lang="fr-FR" sz="1200" dirty="0" err="1">
                <a:solidFill>
                  <a:srgbClr val="FFFFFF"/>
                </a:solidFill>
              </a:rPr>
              <a:t>iliotibiale</a:t>
            </a:r>
            <a:r>
              <a:rPr lang="fr-FR" sz="1200" dirty="0">
                <a:solidFill>
                  <a:srgbClr val="FFFFFF"/>
                </a:solidFill>
              </a:rPr>
              <a:t> Journal de </a:t>
            </a:r>
            <a:r>
              <a:rPr lang="fr-FR" sz="1200" dirty="0" err="1">
                <a:solidFill>
                  <a:srgbClr val="FFFFFF"/>
                </a:solidFill>
              </a:rPr>
              <a:t>Tramatologie</a:t>
            </a:r>
            <a:r>
              <a:rPr lang="fr-FR" sz="1200" dirty="0">
                <a:solidFill>
                  <a:srgbClr val="FFFFFF"/>
                </a:solidFill>
              </a:rPr>
              <a:t> du Sport 2010; 27: 4-9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47EA95-AF2D-8A45-BCA1-053D39265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>
                <a:solidFill>
                  <a:srgbClr val="FFFFFF"/>
                </a:solidFill>
              </a:rPr>
              <a:t>Bibliographie</a:t>
            </a:r>
          </a:p>
        </p:txBody>
      </p:sp>
    </p:spTree>
    <p:extLst>
      <p:ext uri="{BB962C8B-B14F-4D97-AF65-F5344CB8AC3E}">
        <p14:creationId xmlns:p14="http://schemas.microsoft.com/office/powerpoint/2010/main" val="3665491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7C933AB-AF28-3B4E-8997-E4AA57BA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3" r="18940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B2B1CA78-C130-5D42-AA67-B435C6FEA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0" r="19218"/>
          <a:stretch/>
        </p:blipFill>
        <p:spPr>
          <a:xfrm>
            <a:off x="-1" y="10"/>
            <a:ext cx="9141743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49AB16-A251-7943-91E2-08D5184E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1773847"/>
            <a:ext cx="3886199" cy="1307909"/>
          </a:xfrm>
        </p:spPr>
        <p:txBody>
          <a:bodyPr>
            <a:noAutofit/>
          </a:bodyPr>
          <a:lstStyle/>
          <a:p>
            <a:r>
              <a:rPr lang="fr-FR" sz="3200"/>
              <a:t>Syndrome bandelette ilio-tibiale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31B5CD-A690-48C1-8A29-DC9FAE8D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5"/>
            <a:ext cx="4620544" cy="2002397"/>
          </a:xfrm>
        </p:spPr>
        <p:txBody>
          <a:bodyPr>
            <a:noAutofit/>
          </a:bodyPr>
          <a:lstStyle/>
          <a:p>
            <a:r>
              <a:rPr lang="en-US" sz="2400" dirty="0" err="1"/>
              <a:t>Pathologie</a:t>
            </a:r>
            <a:r>
              <a:rPr lang="en-US" sz="2400" dirty="0"/>
              <a:t> </a:t>
            </a:r>
            <a:r>
              <a:rPr lang="en-US" sz="2400" dirty="0" err="1"/>
              <a:t>fréquente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Coureurs de fond </a:t>
            </a:r>
            <a:r>
              <a:rPr lang="en-US" sz="2400" dirty="0"/>
              <a:t>(1ère cause de </a:t>
            </a:r>
            <a:r>
              <a:rPr lang="en-US" sz="2400" dirty="0" err="1"/>
              <a:t>douleurs</a:t>
            </a:r>
            <a:r>
              <a:rPr lang="en-US" sz="2400" dirty="0"/>
              <a:t> </a:t>
            </a:r>
            <a:r>
              <a:rPr lang="en-US" sz="2400" dirty="0" err="1"/>
              <a:t>latérales</a:t>
            </a:r>
            <a:r>
              <a:rPr lang="en-US" sz="2400" dirty="0"/>
              <a:t> du </a:t>
            </a:r>
            <a:r>
              <a:rPr lang="en-US" sz="2400" dirty="0" err="1"/>
              <a:t>genou</a:t>
            </a:r>
            <a:r>
              <a:rPr lang="en-US" sz="2400" dirty="0"/>
              <a:t>), </a:t>
            </a:r>
            <a:r>
              <a:rPr lang="en-US" sz="2400" b="1" dirty="0" err="1"/>
              <a:t>cyclistes</a:t>
            </a:r>
            <a:r>
              <a:rPr lang="en-US" sz="2400" dirty="0"/>
              <a:t>, (</a:t>
            </a:r>
            <a:r>
              <a:rPr lang="en-US" sz="2400" dirty="0" err="1"/>
              <a:t>haltérophilie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057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3FCEB7-CD02-4399-BA74-12D9191D6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Espace réservé du contenu 6">
            <a:extLst>
              <a:ext uri="{FF2B5EF4-FFF2-40B4-BE49-F238E27FC236}">
                <a16:creationId xmlns:a16="http://schemas.microsoft.com/office/drawing/2014/main" id="{4859D02A-06E6-A24C-8BF4-2BF51C3FF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16" r="25734"/>
          <a:stretch/>
        </p:blipFill>
        <p:spPr>
          <a:xfrm>
            <a:off x="5192236" y="492573"/>
            <a:ext cx="6476716" cy="58807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38C7234-0D11-D747-9434-F4AE17B3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peu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d’anatomie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Origine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EIAS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55254F-83AB-7A4F-948A-8CB6947BB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11" y="492573"/>
            <a:ext cx="483577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6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3FCEB7-CD02-4399-BA74-12D9191D6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Espace réservé du contenu 6">
            <a:extLst>
              <a:ext uri="{FF2B5EF4-FFF2-40B4-BE49-F238E27FC236}">
                <a16:creationId xmlns:a16="http://schemas.microsoft.com/office/drawing/2014/main" id="{4859D02A-06E6-A24C-8BF4-2BF51C3FF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16" r="25734"/>
          <a:stretch/>
        </p:blipFill>
        <p:spPr>
          <a:xfrm>
            <a:off x="5192236" y="492573"/>
            <a:ext cx="6476716" cy="58807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38C7234-0D11-D747-9434-F4AE17B3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Terminaison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Condyle lateral du tibia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tubercule</a:t>
            </a: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Gerdy</a:t>
            </a: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82FE3F7-62C8-2A4F-ABB6-BF7EC288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180" y="12305"/>
            <a:ext cx="6174828" cy="68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9C27A108-1B2C-CE44-949B-1CD56A40F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/>
          </a:blip>
          <a:srcRect b="3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164DB3-019B-0A45-B092-1D45C7423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79" r="17187" b="-1"/>
          <a:stretch/>
        </p:blipFill>
        <p:spPr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3F694E-6D4C-6F4D-8170-D5C47311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844827"/>
            <a:ext cx="5277333" cy="725556"/>
          </a:xfrm>
        </p:spPr>
        <p:txBody>
          <a:bodyPr>
            <a:normAutofit/>
          </a:bodyPr>
          <a:lstStyle/>
          <a:p>
            <a:r>
              <a:rPr lang="fr-FR" dirty="0"/>
              <a:t>Présentation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C248F08-AB06-4AF2-88F4-61E54C3E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1570383"/>
            <a:ext cx="6244332" cy="5287617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Douleur</a:t>
            </a:r>
            <a:r>
              <a:rPr lang="en-US" sz="2400" dirty="0"/>
              <a:t> </a:t>
            </a:r>
            <a:r>
              <a:rPr lang="en-US" sz="2400" b="1" dirty="0"/>
              <a:t>face </a:t>
            </a:r>
            <a:r>
              <a:rPr lang="en-US" sz="2400" b="1" dirty="0" err="1"/>
              <a:t>externe</a:t>
            </a:r>
            <a:r>
              <a:rPr lang="en-US" sz="2400" b="1" dirty="0"/>
              <a:t> </a:t>
            </a:r>
            <a:r>
              <a:rPr lang="en-US" sz="2400" dirty="0"/>
              <a:t>du </a:t>
            </a:r>
            <a:r>
              <a:rPr lang="en-US" sz="2400" dirty="0" err="1"/>
              <a:t>genou</a:t>
            </a:r>
            <a:r>
              <a:rPr lang="en-US" sz="2400" dirty="0"/>
              <a:t> avec irradiation possible face </a:t>
            </a:r>
            <a:r>
              <a:rPr lang="en-US" sz="2400" dirty="0" err="1"/>
              <a:t>externe</a:t>
            </a:r>
            <a:r>
              <a:rPr lang="en-US" sz="2400" dirty="0"/>
              <a:t> de la cuisse:</a:t>
            </a:r>
          </a:p>
          <a:p>
            <a:pPr lvl="1"/>
            <a:r>
              <a:rPr lang="en-US" dirty="0" err="1"/>
              <a:t>Liée</a:t>
            </a:r>
            <a:r>
              <a:rPr lang="en-US" dirty="0"/>
              <a:t> </a:t>
            </a:r>
            <a:r>
              <a:rPr lang="fr-FR" dirty="0"/>
              <a:t>à</a:t>
            </a:r>
            <a:r>
              <a:rPr lang="en-US" dirty="0"/>
              <a:t> la </a:t>
            </a:r>
            <a:r>
              <a:rPr lang="en-US" dirty="0" err="1"/>
              <a:t>durée</a:t>
            </a:r>
            <a:r>
              <a:rPr lang="en-US" dirty="0"/>
              <a:t> de </a:t>
            </a:r>
            <a:r>
              <a:rPr lang="en-US" dirty="0" err="1"/>
              <a:t>l’entrainement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Majorée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terrain </a:t>
            </a:r>
            <a:r>
              <a:rPr lang="en-US" dirty="0" err="1"/>
              <a:t>valloné</a:t>
            </a:r>
            <a:r>
              <a:rPr lang="en-US" dirty="0"/>
              <a:t> (trail!!!)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Douleur</a:t>
            </a:r>
            <a:r>
              <a:rPr lang="en-US" dirty="0"/>
              <a:t> </a:t>
            </a:r>
            <a:r>
              <a:rPr lang="en-US" b="1" dirty="0"/>
              <a:t>de + </a:t>
            </a:r>
            <a:r>
              <a:rPr lang="en-US" b="1" dirty="0" err="1"/>
              <a:t>en</a:t>
            </a:r>
            <a:r>
              <a:rPr lang="en-US" b="1" dirty="0"/>
              <a:t> + </a:t>
            </a:r>
            <a:r>
              <a:rPr lang="en-US" b="1" dirty="0" err="1"/>
              <a:t>précoce</a:t>
            </a:r>
            <a:r>
              <a:rPr lang="en-US" b="1" dirty="0"/>
              <a:t> </a:t>
            </a:r>
            <a:r>
              <a:rPr lang="en-US" dirty="0" err="1"/>
              <a:t>jusqu’à</a:t>
            </a:r>
            <a:r>
              <a:rPr lang="en-US" dirty="0"/>
              <a:t> la vie de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jours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Marche jambe </a:t>
            </a:r>
            <a:r>
              <a:rPr lang="en-US" dirty="0" err="1"/>
              <a:t>tendue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Pas de modification après </a:t>
            </a:r>
            <a:r>
              <a:rPr lang="en-US" b="1" dirty="0" err="1"/>
              <a:t>une</a:t>
            </a:r>
            <a:r>
              <a:rPr lang="en-US" b="1" dirty="0"/>
              <a:t> longue </a:t>
            </a:r>
            <a:r>
              <a:rPr lang="en-US" b="1" dirty="0" err="1"/>
              <a:t>période</a:t>
            </a:r>
            <a:r>
              <a:rPr lang="en-US" b="1" dirty="0"/>
              <a:t> de repos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01269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2313F59D-C7AA-CA43-82F7-8226FAE44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/>
          </a:blip>
          <a:srcRect b="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EA3F35-0DE2-EE4B-81FA-688656B69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3" r="9039" b="3"/>
          <a:stretch/>
        </p:blipFill>
        <p:spPr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7ECC4F-3BDC-FF4D-AAAE-8FF2D3AA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834888"/>
            <a:ext cx="5277333" cy="596348"/>
          </a:xfrm>
        </p:spPr>
        <p:txBody>
          <a:bodyPr>
            <a:normAutofit fontScale="90000"/>
          </a:bodyPr>
          <a:lstStyle/>
          <a:p>
            <a:r>
              <a:rPr lang="fr-FR" dirty="0"/>
              <a:t>Origine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78FAD2-FD53-4A4E-9A2C-9ED5733C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2" y="1431236"/>
            <a:ext cx="5994696" cy="5426764"/>
          </a:xfrm>
        </p:spPr>
        <p:txBody>
          <a:bodyPr anchor="t">
            <a:noAutofit/>
          </a:bodyPr>
          <a:lstStyle/>
          <a:p>
            <a:pPr>
              <a:lnSpc>
                <a:spcPct val="300000"/>
              </a:lnSpc>
            </a:pPr>
            <a:r>
              <a:rPr lang="en-US" sz="2400" dirty="0" err="1"/>
              <a:t>Changement</a:t>
            </a:r>
            <a:r>
              <a:rPr lang="en-US" sz="2400" dirty="0"/>
              <a:t> de sport/reprise (mise) au sport</a:t>
            </a:r>
          </a:p>
          <a:p>
            <a:r>
              <a:rPr lang="en-US" sz="2400" dirty="0"/>
              <a:t>Modification du volume </a:t>
            </a:r>
            <a:r>
              <a:rPr lang="en-US" sz="2400" dirty="0" err="1"/>
              <a:t>d’entrainement</a:t>
            </a:r>
            <a:endParaRPr lang="en-US" sz="2400" dirty="0"/>
          </a:p>
          <a:p>
            <a:r>
              <a:rPr lang="en-US" sz="2400" dirty="0"/>
              <a:t>Type </a:t>
            </a:r>
            <a:r>
              <a:rPr lang="en-US" sz="2400" dirty="0" err="1"/>
              <a:t>d’entrainement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Asphalte</a:t>
            </a:r>
            <a:r>
              <a:rPr lang="en-US" dirty="0"/>
              <a:t>, </a:t>
            </a:r>
            <a:r>
              <a:rPr lang="en-US" dirty="0" err="1"/>
              <a:t>côté</a:t>
            </a:r>
            <a:r>
              <a:rPr lang="en-US" dirty="0"/>
              <a:t> de la route</a:t>
            </a:r>
          </a:p>
          <a:p>
            <a:pPr lvl="1"/>
            <a:r>
              <a:rPr lang="en-US" dirty="0" err="1"/>
              <a:t>Longues</a:t>
            </a:r>
            <a:r>
              <a:rPr lang="en-US" dirty="0"/>
              <a:t> </a:t>
            </a:r>
            <a:r>
              <a:rPr lang="en-US" dirty="0" err="1"/>
              <a:t>descentes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montagne</a:t>
            </a:r>
            <a:endParaRPr lang="en-US" dirty="0"/>
          </a:p>
          <a:p>
            <a:r>
              <a:rPr lang="en-US" sz="2400" dirty="0" err="1"/>
              <a:t>Usure</a:t>
            </a:r>
            <a:r>
              <a:rPr lang="en-US" sz="2400" dirty="0"/>
              <a:t> des chaussures </a:t>
            </a:r>
            <a:r>
              <a:rPr lang="en-US" sz="1800" dirty="0"/>
              <a:t>(</a:t>
            </a:r>
            <a:r>
              <a:rPr lang="en-US" sz="1800" dirty="0" err="1"/>
              <a:t>bord</a:t>
            </a:r>
            <a:r>
              <a:rPr lang="en-US" sz="1800" dirty="0"/>
              <a:t> </a:t>
            </a:r>
            <a:r>
              <a:rPr lang="en-US" sz="1800" dirty="0" err="1"/>
              <a:t>externe</a:t>
            </a:r>
            <a:r>
              <a:rPr lang="en-US" sz="1800" dirty="0"/>
              <a:t>)</a:t>
            </a:r>
          </a:p>
          <a:p>
            <a:r>
              <a:rPr lang="en-US" sz="2400" b="1" dirty="0"/>
              <a:t>Absence de stretching !!!</a:t>
            </a:r>
          </a:p>
          <a:p>
            <a:r>
              <a:rPr lang="en-US" sz="2400" dirty="0"/>
              <a:t>FF: pied </a:t>
            </a:r>
            <a:r>
              <a:rPr lang="en-US" sz="2400" dirty="0" err="1"/>
              <a:t>creux</a:t>
            </a:r>
            <a:r>
              <a:rPr lang="en-US" sz="2400" dirty="0"/>
              <a:t>, genu varum</a:t>
            </a:r>
          </a:p>
          <a:p>
            <a:r>
              <a:rPr lang="en-US" sz="2400" dirty="0" err="1"/>
              <a:t>Tendinopathie</a:t>
            </a:r>
            <a:r>
              <a:rPr lang="en-US" sz="2400" dirty="0"/>
              <a:t> et/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b="1" dirty="0" err="1"/>
              <a:t>bursite</a:t>
            </a:r>
            <a:r>
              <a:rPr lang="en-US" sz="2400" b="1" dirty="0"/>
              <a:t> </a:t>
            </a:r>
            <a:r>
              <a:rPr lang="en-US" sz="1800" dirty="0"/>
              <a:t>(30% des </a:t>
            </a:r>
            <a:r>
              <a:rPr lang="en-US" sz="1800" dirty="0" err="1"/>
              <a:t>cas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br>
              <a:rPr lang="en-US" sz="1800" b="1" dirty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52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73FCEB7-CD02-4399-BA74-12D9191D6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6">
            <a:extLst>
              <a:ext uri="{FF2B5EF4-FFF2-40B4-BE49-F238E27FC236}">
                <a16:creationId xmlns:a16="http://schemas.microsoft.com/office/drawing/2014/main" id="{DC704F32-F4B0-D642-B70B-813606B26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71" r="5738" b="-3"/>
          <a:stretch/>
        </p:blipFill>
        <p:spPr>
          <a:xfrm>
            <a:off x="5153822" y="851213"/>
            <a:ext cx="6553545" cy="51635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BF3F521-54B3-D542-8872-89B2EF8D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Favorisé par genu varum</a:t>
            </a:r>
          </a:p>
        </p:txBody>
      </p:sp>
    </p:spTree>
    <p:extLst>
      <p:ext uri="{BB962C8B-B14F-4D97-AF65-F5344CB8AC3E}">
        <p14:creationId xmlns:p14="http://schemas.microsoft.com/office/powerpoint/2010/main" val="1863341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140ABA-1123-2246-9DC2-D58DD7631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1" r="10702" b="-1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05101748-3D9C-2340-906E-E4DC841D5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5800" r="19218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95BF47-E41F-1B4D-AA57-9E0B7E70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856339"/>
            <a:ext cx="3886199" cy="917508"/>
          </a:xfrm>
        </p:spPr>
        <p:txBody>
          <a:bodyPr>
            <a:normAutofit/>
          </a:bodyPr>
          <a:lstStyle/>
          <a:p>
            <a:r>
              <a:rPr lang="fr-FR" sz="2800" dirty="0"/>
              <a:t>Flexions-extensions du genou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A1E6C9-B90D-4EE9-A4D8-0642C087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1773847"/>
            <a:ext cx="4620544" cy="3310306"/>
          </a:xfrm>
        </p:spPr>
        <p:txBody>
          <a:bodyPr>
            <a:noAutofit/>
          </a:bodyPr>
          <a:lstStyle/>
          <a:p>
            <a:r>
              <a:rPr lang="en-US" sz="2400" b="1" dirty="0" err="1"/>
              <a:t>Conflits</a:t>
            </a:r>
            <a:r>
              <a:rPr lang="en-US" sz="2400" b="1" dirty="0"/>
              <a:t> </a:t>
            </a:r>
            <a:r>
              <a:rPr lang="en-US" sz="2400" b="1" dirty="0" err="1"/>
              <a:t>répétés</a:t>
            </a:r>
            <a:r>
              <a:rPr lang="en-US" sz="2400" b="1" dirty="0"/>
              <a:t> </a:t>
            </a:r>
            <a:r>
              <a:rPr lang="en-US" sz="2400" b="1" dirty="0" err="1"/>
              <a:t>lors</a:t>
            </a:r>
            <a:r>
              <a:rPr lang="en-US" sz="2400" b="1" dirty="0"/>
              <a:t> de la flexion-extension entre le </a:t>
            </a:r>
            <a:r>
              <a:rPr lang="en-US" sz="2400" b="1" dirty="0" err="1"/>
              <a:t>bord</a:t>
            </a:r>
            <a:r>
              <a:rPr lang="en-US" sz="2400" b="1" dirty="0"/>
              <a:t> </a:t>
            </a:r>
            <a:r>
              <a:rPr lang="en-US" sz="2400" b="1" dirty="0" err="1"/>
              <a:t>postérieur</a:t>
            </a:r>
            <a:r>
              <a:rPr lang="en-US" sz="2400" b="1" dirty="0"/>
              <a:t> de la BIT et le condyle </a:t>
            </a:r>
            <a:r>
              <a:rPr lang="en-US" sz="2400" b="1" dirty="0" err="1"/>
              <a:t>externe</a:t>
            </a:r>
            <a:r>
              <a:rPr lang="en-US" sz="2400" b="1" dirty="0"/>
              <a:t> du femur</a:t>
            </a:r>
            <a:endParaRPr lang="en-US" sz="2400" dirty="0"/>
          </a:p>
          <a:p>
            <a:r>
              <a:rPr lang="en-US" sz="2400" dirty="0" err="1"/>
              <a:t>Répétition</a:t>
            </a:r>
            <a:r>
              <a:rPr lang="en-US" sz="2400" dirty="0"/>
              <a:t> du </a:t>
            </a:r>
            <a:r>
              <a:rPr lang="en-US" sz="2400" dirty="0" err="1"/>
              <a:t>geste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Microlésions</a:t>
            </a:r>
            <a:r>
              <a:rPr lang="en-US" dirty="0"/>
              <a:t> du tendon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+/- </a:t>
            </a:r>
            <a:r>
              <a:rPr lang="en-US" dirty="0" err="1"/>
              <a:t>bursite</a:t>
            </a:r>
            <a:r>
              <a:rPr lang="en-US" dirty="0"/>
              <a:t> de la bourse </a:t>
            </a:r>
            <a:r>
              <a:rPr lang="en-US" dirty="0" err="1"/>
              <a:t>séreuse</a:t>
            </a:r>
            <a:r>
              <a:rPr lang="en-US" dirty="0"/>
              <a:t> </a:t>
            </a:r>
            <a:r>
              <a:rPr lang="en-US" dirty="0" err="1"/>
              <a:t>située</a:t>
            </a:r>
            <a:r>
              <a:rPr lang="en-US" dirty="0"/>
              <a:t> entre la </a:t>
            </a:r>
            <a:r>
              <a:rPr lang="en-US" dirty="0" err="1"/>
              <a:t>bandelette</a:t>
            </a:r>
            <a:r>
              <a:rPr lang="en-US" dirty="0"/>
              <a:t> et la condyle</a:t>
            </a:r>
          </a:p>
        </p:txBody>
      </p:sp>
    </p:spTree>
    <p:extLst>
      <p:ext uri="{BB962C8B-B14F-4D97-AF65-F5344CB8AC3E}">
        <p14:creationId xmlns:p14="http://schemas.microsoft.com/office/powerpoint/2010/main" val="775680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419</Words>
  <Application>Microsoft Office PowerPoint</Application>
  <PresentationFormat>Grand écran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Thème Office</vt:lpstr>
      <vt:lpstr>Syndrome de l’essuie glace = Syndrome de la bandelette ilio-tibiale  </vt:lpstr>
      <vt:lpstr>PLAN</vt:lpstr>
      <vt:lpstr>Syndrome bandelette ilio-tibiale</vt:lpstr>
      <vt:lpstr>Un peu d’anatomie  Origine: EIAS</vt:lpstr>
      <vt:lpstr>  Terminaison: Condyle lateral du tibia (tubercule de Gerdy)</vt:lpstr>
      <vt:lpstr>Présentation</vt:lpstr>
      <vt:lpstr>Origine</vt:lpstr>
      <vt:lpstr>Favorisé par genu varum</vt:lpstr>
      <vt:lpstr>Flexions-extensions du genou</vt:lpstr>
      <vt:lpstr>Présentation PowerPoint</vt:lpstr>
      <vt:lpstr>Diagnostic clinique</vt:lpstr>
      <vt:lpstr>Diagnostics différentiels</vt:lpstr>
      <vt:lpstr>Confirmation diagnostique:  Echographie</vt:lpstr>
      <vt:lpstr>Mise au point</vt:lpstr>
      <vt:lpstr>Traitement médical</vt:lpstr>
      <vt:lpstr>Traitement médical: Kinésithérapie</vt:lpstr>
      <vt:lpstr>Traitement médical</vt:lpstr>
      <vt:lpstr>Traitement médical: prévention</vt:lpstr>
      <vt:lpstr>Traitement chirurgical: indication</vt:lpstr>
      <vt:lpstr>Traitement chirurgical: techniques</vt:lpstr>
      <vt:lpstr>Traitement chirurgical: suivi post opératoire</vt:lpstr>
      <vt:lpstr>Traitement chirurgical: bons résultats</vt:lpstr>
      <vt:lpstr>Take home message</vt:lpstr>
      <vt:lpstr>  Pr Kaux J.-F., Certificat interuniveritaire en médecin du sport. UCL-Ulg, 2014-2015  Chanussot J.-C., Danowski R.-G. Traumatologie du sport 8ème édition 2012 326-329  Neyret P., Demey G., Servien E., Lustig S. Traité de chirurgie du genou 2012; 126-127  Mezzadri G., Servien E., Lustig S., Neyret P. Intérêt de l’arthroscopie du genou dans le traitement du syndrome de la bandelette iliotibiale Journal de Tramatologie du Sport 2010; 27: 4-9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Syndrome de l’essuie glace = Syndrome de la bandelette ilio-tibiale  Dr Aurélien Claes Service de médecine du sport du CHU de Charleroi – Médecin Royal Charleroi Sporting Club  Dr Charles Parmentier Chirurgien orthopédique CHR de Namur</dc:title>
  <dc:creator>Aurélien Claes</dc:creator>
  <cp:lastModifiedBy>Aurélien Claes</cp:lastModifiedBy>
  <cp:revision>34</cp:revision>
  <dcterms:created xsi:type="dcterms:W3CDTF">2018-05-28T11:38:28Z</dcterms:created>
  <dcterms:modified xsi:type="dcterms:W3CDTF">2018-06-22T10:00:07Z</dcterms:modified>
</cp:coreProperties>
</file>